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Lst>
  <p:sldSz cy="6858000" cx="12192000"/>
  <p:notesSz cx="7772400" cy="10058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jzZ0x7F7o9QDDAjkMyba2myciX6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 name="Google Shape;67;p2: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39" name="Shape 39"/>
        <p:cNvGrpSpPr/>
        <p:nvPr/>
      </p:nvGrpSpPr>
      <p:grpSpPr>
        <a:xfrm>
          <a:off x="0" y="0"/>
          <a:ext cx="0" cy="0"/>
          <a:chOff x="0" y="0"/>
          <a:chExt cx="0" cy="0"/>
        </a:xfrm>
      </p:grpSpPr>
      <p:sp>
        <p:nvSpPr>
          <p:cNvPr id="40" name="Google Shape;40;p1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3"/>
          <p:cNvSpPr txBox="1"/>
          <p:nvPr>
            <p:ph idx="1" type="body"/>
          </p:nvPr>
        </p:nvSpPr>
        <p:spPr>
          <a:xfrm>
            <a:off x="609480" y="160452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2" name="Google Shape;42;p13"/>
          <p:cNvSpPr txBox="1"/>
          <p:nvPr>
            <p:ph idx="2" type="body"/>
          </p:nvPr>
        </p:nvSpPr>
        <p:spPr>
          <a:xfrm>
            <a:off x="609480" y="368208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3" name="Shape 43"/>
        <p:cNvGrpSpPr/>
        <p:nvPr/>
      </p:nvGrpSpPr>
      <p:grpSpPr>
        <a:xfrm>
          <a:off x="0" y="0"/>
          <a:ext cx="0" cy="0"/>
          <a:chOff x="0" y="0"/>
          <a:chExt cx="0" cy="0"/>
        </a:xfrm>
      </p:grpSpPr>
      <p:sp>
        <p:nvSpPr>
          <p:cNvPr id="44" name="Google Shape;44;p1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4"/>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6" name="Google Shape;46;p14"/>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7" name="Google Shape;47;p14"/>
          <p:cNvSpPr txBox="1"/>
          <p:nvPr>
            <p:ph idx="3" type="body"/>
          </p:nvPr>
        </p:nvSpPr>
        <p:spPr>
          <a:xfrm>
            <a:off x="60948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14"/>
          <p:cNvSpPr txBox="1"/>
          <p:nvPr>
            <p:ph idx="4" type="body"/>
          </p:nvPr>
        </p:nvSpPr>
        <p:spPr>
          <a:xfrm>
            <a:off x="623196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49" name="Shape 49"/>
        <p:cNvGrpSpPr/>
        <p:nvPr/>
      </p:nvGrpSpPr>
      <p:grpSpPr>
        <a:xfrm>
          <a:off x="0" y="0"/>
          <a:ext cx="0" cy="0"/>
          <a:chOff x="0" y="0"/>
          <a:chExt cx="0" cy="0"/>
        </a:xfrm>
      </p:grpSpPr>
      <p:sp>
        <p:nvSpPr>
          <p:cNvPr id="50" name="Google Shape;50;p1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5"/>
          <p:cNvSpPr txBox="1"/>
          <p:nvPr>
            <p:ph idx="1" type="body"/>
          </p:nvPr>
        </p:nvSpPr>
        <p:spPr>
          <a:xfrm>
            <a:off x="60948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2" name="Google Shape;52;p15"/>
          <p:cNvSpPr txBox="1"/>
          <p:nvPr>
            <p:ph idx="2" type="body"/>
          </p:nvPr>
        </p:nvSpPr>
        <p:spPr>
          <a:xfrm>
            <a:off x="431964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3" name="Google Shape;53;p15"/>
          <p:cNvSpPr txBox="1"/>
          <p:nvPr>
            <p:ph idx="3" type="body"/>
          </p:nvPr>
        </p:nvSpPr>
        <p:spPr>
          <a:xfrm>
            <a:off x="802980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15"/>
          <p:cNvSpPr txBox="1"/>
          <p:nvPr>
            <p:ph idx="4" type="body"/>
          </p:nvPr>
        </p:nvSpPr>
        <p:spPr>
          <a:xfrm>
            <a:off x="60948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15"/>
          <p:cNvSpPr txBox="1"/>
          <p:nvPr>
            <p:ph idx="5" type="body"/>
          </p:nvPr>
        </p:nvSpPr>
        <p:spPr>
          <a:xfrm>
            <a:off x="431964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15"/>
          <p:cNvSpPr txBox="1"/>
          <p:nvPr>
            <p:ph idx="6" type="body"/>
          </p:nvPr>
        </p:nvSpPr>
        <p:spPr>
          <a:xfrm>
            <a:off x="802980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0" name="Shape 10"/>
        <p:cNvGrpSpPr/>
        <p:nvPr/>
      </p:nvGrpSpPr>
      <p:grpSpPr>
        <a:xfrm>
          <a:off x="0" y="0"/>
          <a:ext cx="0" cy="0"/>
          <a:chOff x="0" y="0"/>
          <a:chExt cx="0" cy="0"/>
        </a:xfrm>
      </p:grpSpPr>
      <p:sp>
        <p:nvSpPr>
          <p:cNvPr id="11" name="Google Shape;11;p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 name="Google Shape;12;p5"/>
          <p:cNvSpPr txBox="1"/>
          <p:nvPr>
            <p:ph idx="1" type="subTitle"/>
          </p:nvPr>
        </p:nvSpPr>
        <p:spPr>
          <a:xfrm>
            <a:off x="609480" y="1604520"/>
            <a:ext cx="10972440" cy="39772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3" name="Shape 13"/>
        <p:cNvGrpSpPr/>
        <p:nvPr/>
      </p:nvGrpSpPr>
      <p:grpSpPr>
        <a:xfrm>
          <a:off x="0" y="0"/>
          <a:ext cx="0" cy="0"/>
          <a:chOff x="0" y="0"/>
          <a:chExt cx="0" cy="0"/>
        </a:xfrm>
      </p:grpSpPr>
      <p:sp>
        <p:nvSpPr>
          <p:cNvPr id="14" name="Google Shape;14;p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6"/>
          <p:cNvSpPr txBox="1"/>
          <p:nvPr>
            <p:ph idx="1" type="body"/>
          </p:nvPr>
        </p:nvSpPr>
        <p:spPr>
          <a:xfrm>
            <a:off x="609480" y="1604520"/>
            <a:ext cx="1097244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6" name="Shape 16"/>
        <p:cNvGrpSpPr/>
        <p:nvPr/>
      </p:nvGrpSpPr>
      <p:grpSpPr>
        <a:xfrm>
          <a:off x="0" y="0"/>
          <a:ext cx="0" cy="0"/>
          <a:chOff x="0" y="0"/>
          <a:chExt cx="0" cy="0"/>
        </a:xfrm>
      </p:grpSpPr>
      <p:sp>
        <p:nvSpPr>
          <p:cNvPr id="17" name="Google Shape;17;p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7"/>
          <p:cNvSpPr txBox="1"/>
          <p:nvPr>
            <p:ph idx="1" type="body"/>
          </p:nvPr>
        </p:nvSpPr>
        <p:spPr>
          <a:xfrm>
            <a:off x="60948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9" name="Google Shape;19;p7"/>
          <p:cNvSpPr txBox="1"/>
          <p:nvPr>
            <p:ph idx="2" type="body"/>
          </p:nvPr>
        </p:nvSpPr>
        <p:spPr>
          <a:xfrm>
            <a:off x="623196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2" name="Shape 22"/>
        <p:cNvGrpSpPr/>
        <p:nvPr/>
      </p:nvGrpSpPr>
      <p:grpSpPr>
        <a:xfrm>
          <a:off x="0" y="0"/>
          <a:ext cx="0" cy="0"/>
          <a:chOff x="0" y="0"/>
          <a:chExt cx="0" cy="0"/>
        </a:xfrm>
      </p:grpSpPr>
      <p:sp>
        <p:nvSpPr>
          <p:cNvPr id="23" name="Google Shape;23;p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4" name="Shape 24"/>
        <p:cNvGrpSpPr/>
        <p:nvPr/>
      </p:nvGrpSpPr>
      <p:grpSpPr>
        <a:xfrm>
          <a:off x="0" y="0"/>
          <a:ext cx="0" cy="0"/>
          <a:chOff x="0" y="0"/>
          <a:chExt cx="0" cy="0"/>
        </a:xfrm>
      </p:grpSpPr>
      <p:sp>
        <p:nvSpPr>
          <p:cNvPr id="25" name="Google Shape;25;p1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0"/>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7" name="Google Shape;27;p10"/>
          <p:cNvSpPr txBox="1"/>
          <p:nvPr>
            <p:ph idx="2" type="body"/>
          </p:nvPr>
        </p:nvSpPr>
        <p:spPr>
          <a:xfrm>
            <a:off x="623196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8" name="Google Shape;28;p10"/>
          <p:cNvSpPr txBox="1"/>
          <p:nvPr>
            <p:ph idx="3" type="body"/>
          </p:nvPr>
        </p:nvSpPr>
        <p:spPr>
          <a:xfrm>
            <a:off x="60948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1"/>
          <p:cNvSpPr txBox="1"/>
          <p:nvPr>
            <p:ph idx="1" type="body"/>
          </p:nvPr>
        </p:nvSpPr>
        <p:spPr>
          <a:xfrm>
            <a:off x="60948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2" name="Google Shape;32;p11"/>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3" name="Google Shape;33;p11"/>
          <p:cNvSpPr txBox="1"/>
          <p:nvPr>
            <p:ph idx="3" type="body"/>
          </p:nvPr>
        </p:nvSpPr>
        <p:spPr>
          <a:xfrm>
            <a:off x="623196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4" name="Shape 34"/>
        <p:cNvGrpSpPr/>
        <p:nvPr/>
      </p:nvGrpSpPr>
      <p:grpSpPr>
        <a:xfrm>
          <a:off x="0" y="0"/>
          <a:ext cx="0" cy="0"/>
          <a:chOff x="0" y="0"/>
          <a:chExt cx="0" cy="0"/>
        </a:xfrm>
      </p:grpSpPr>
      <p:sp>
        <p:nvSpPr>
          <p:cNvPr id="35" name="Google Shape;35;p1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2"/>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7" name="Google Shape;37;p12"/>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8" name="Google Shape;38;p12"/>
          <p:cNvSpPr txBox="1"/>
          <p:nvPr>
            <p:ph idx="3" type="body"/>
          </p:nvPr>
        </p:nvSpPr>
        <p:spPr>
          <a:xfrm>
            <a:off x="609480" y="368208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
          <p:cNvSpPr/>
          <p:nvPr/>
        </p:nvSpPr>
        <p:spPr>
          <a:xfrm>
            <a:off x="11347560" y="6633360"/>
            <a:ext cx="631800" cy="20376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3"/>
          <p:cNvSpPr txBox="1"/>
          <p:nvPr>
            <p:ph idx="1" type="body"/>
          </p:nvPr>
        </p:nvSpPr>
        <p:spPr>
          <a:xfrm>
            <a:off x="609480" y="1604520"/>
            <a:ext cx="10972440" cy="397728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1.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1.png"/><Relationship Id="rId5" Type="http://schemas.openxmlformats.org/officeDocument/2006/relationships/image" Target="../media/image3.png"/><Relationship Id="rId6"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p1"/>
          <p:cNvSpPr/>
          <p:nvPr/>
        </p:nvSpPr>
        <p:spPr>
          <a:xfrm>
            <a:off x="474475" y="2134200"/>
            <a:ext cx="6987300" cy="4298100"/>
          </a:xfrm>
          <a:prstGeom prst="rect">
            <a:avLst/>
          </a:prstGeom>
          <a:noFill/>
          <a:ln>
            <a:noFill/>
          </a:ln>
        </p:spPr>
        <p:txBody>
          <a:bodyPr anchorCtr="0" anchor="t" bIns="45000" lIns="45700" spcFirstLastPara="1" rIns="45700" wrap="square" tIns="45000">
            <a:spAutoFit/>
          </a:bodyPr>
          <a:lstStyle/>
          <a:p>
            <a:pPr indent="0" lvl="0" marL="0" marR="0" rtl="0" algn="l">
              <a:lnSpc>
                <a:spcPct val="100000"/>
              </a:lnSpc>
              <a:spcBef>
                <a:spcPts val="0"/>
              </a:spcBef>
              <a:spcAft>
                <a:spcPts val="0"/>
              </a:spcAft>
              <a:buClr>
                <a:srgbClr val="000000"/>
              </a:buClr>
              <a:buSzPts val="1400"/>
              <a:buFont typeface="Arial"/>
              <a:buNone/>
            </a:pPr>
            <a:r>
              <a:rPr b="1" lang="en-US" sz="1450">
                <a:solidFill>
                  <a:srgbClr val="530002"/>
                </a:solidFill>
                <a:highlight>
                  <a:srgbClr val="FFFFFF"/>
                </a:highlight>
              </a:rPr>
              <a:t>Deep in the enchanted forest is the Wizard’s lab, where the impossible becomes possible. The legendary Wizard is waiting for you to join him to cast spells that will unlock incredible rewards that can be yours. From spell books to potions, cauldrons and more, prepare to be spellbound from the very first spin as you enter the magical world of Wizard’s Spell slot.</a:t>
            </a:r>
            <a:endParaRPr b="1" sz="1450">
              <a:solidFill>
                <a:srgbClr val="530002"/>
              </a:solidFill>
              <a:highlight>
                <a:srgbClr val="FFFFFF"/>
              </a:highlight>
            </a:endParaRPr>
          </a:p>
          <a:p>
            <a:pPr indent="0" lvl="0" marL="0" marR="0" rtl="0" algn="l">
              <a:lnSpc>
                <a:spcPct val="100000"/>
              </a:lnSpc>
              <a:spcBef>
                <a:spcPts val="0"/>
              </a:spcBef>
              <a:spcAft>
                <a:spcPts val="0"/>
              </a:spcAft>
              <a:buClr>
                <a:srgbClr val="000000"/>
              </a:buClr>
              <a:buSzPts val="1400"/>
              <a:buFont typeface="Arial"/>
              <a:buNone/>
            </a:pPr>
            <a:r>
              <a:t/>
            </a:r>
            <a:endParaRPr b="1" sz="1450">
              <a:solidFill>
                <a:srgbClr val="530002"/>
              </a:solidFill>
              <a:highlight>
                <a:srgbClr val="FFFFFF"/>
              </a:highlight>
            </a:endParaRPr>
          </a:p>
          <a:p>
            <a:pPr indent="0" lvl="0" marL="0" marR="0" rtl="0" algn="l">
              <a:lnSpc>
                <a:spcPct val="100000"/>
              </a:lnSpc>
              <a:spcBef>
                <a:spcPts val="0"/>
              </a:spcBef>
              <a:spcAft>
                <a:spcPts val="0"/>
              </a:spcAft>
              <a:buClr>
                <a:srgbClr val="000000"/>
              </a:buClr>
              <a:buSzPts val="1400"/>
              <a:buFont typeface="Arial"/>
              <a:buNone/>
            </a:pPr>
            <a:r>
              <a:rPr b="1" lang="en-US" sz="1450">
                <a:solidFill>
                  <a:srgbClr val="530002"/>
                </a:solidFill>
                <a:highlight>
                  <a:srgbClr val="FFFFFF"/>
                </a:highlight>
              </a:rPr>
              <a:t>Wizard’s Spell is a 5-reel, 3-row slot with 50 paylines and plenty of captivating features. If 6+ orbs appear, you’ll be reeling in the rewards with the Jackpot Mania Ultra feature that begins with 3 respins on one set of unlocked reels and 3 sets of locked reels. Each time an orb lands on unlocked reels, it resets the respins. Collect orbs to unlock other reel sets for more winning opportunities. When 3+ cauldrons land, you get to pick a cauldron that reveals either Free Games with added Wilds or the chance to play the Jackpot Mania Ultra with all 4 sets of unlocked reels for truly magical wins.</a:t>
            </a:r>
            <a:endParaRPr b="1" sz="1450">
              <a:solidFill>
                <a:srgbClr val="530002"/>
              </a:solidFill>
              <a:highlight>
                <a:srgbClr val="FFFFFF"/>
              </a:highlight>
            </a:endParaRPr>
          </a:p>
          <a:p>
            <a:pPr indent="0" lvl="0" marL="0" marR="0" rtl="0" algn="l">
              <a:lnSpc>
                <a:spcPct val="100000"/>
              </a:lnSpc>
              <a:spcBef>
                <a:spcPts val="0"/>
              </a:spcBef>
              <a:spcAft>
                <a:spcPts val="0"/>
              </a:spcAft>
              <a:buClr>
                <a:srgbClr val="000000"/>
              </a:buClr>
              <a:buSzPts val="1400"/>
              <a:buFont typeface="Arial"/>
              <a:buNone/>
            </a:pPr>
            <a:r>
              <a:t/>
            </a:r>
            <a:endParaRPr b="1" sz="1450">
              <a:solidFill>
                <a:srgbClr val="530002"/>
              </a:solidFill>
              <a:highlight>
                <a:srgbClr val="FFFFFF"/>
              </a:highlight>
            </a:endParaRPr>
          </a:p>
          <a:p>
            <a:pPr indent="0" lvl="0" marL="0" marR="0" rtl="0" algn="l">
              <a:lnSpc>
                <a:spcPct val="100000"/>
              </a:lnSpc>
              <a:spcBef>
                <a:spcPts val="0"/>
              </a:spcBef>
              <a:spcAft>
                <a:spcPts val="0"/>
              </a:spcAft>
              <a:buClr>
                <a:srgbClr val="000000"/>
              </a:buClr>
              <a:buSzPts val="1400"/>
              <a:buFont typeface="Arial"/>
              <a:buNone/>
            </a:pPr>
            <a:r>
              <a:rPr b="1" lang="en-US" sz="1450">
                <a:solidFill>
                  <a:srgbClr val="530002"/>
                </a:solidFill>
                <a:highlight>
                  <a:srgbClr val="FFFFFF"/>
                </a:highlight>
              </a:rPr>
              <a:t>Conjure up impressive wins and play Wizard’s Spell now!</a:t>
            </a:r>
            <a:endParaRPr b="1" i="0" sz="1400" u="none" cap="none" strike="noStrike">
              <a:solidFill>
                <a:srgbClr val="530002"/>
              </a:solidFill>
              <a:latin typeface="Arial"/>
              <a:ea typeface="Arial"/>
              <a:cs typeface="Arial"/>
              <a:sym typeface="Arial"/>
            </a:endParaRPr>
          </a:p>
        </p:txBody>
      </p:sp>
      <p:pic>
        <p:nvPicPr>
          <p:cNvPr id="62" name="Google Shape;62;p1"/>
          <p:cNvPicPr preferRelativeResize="0"/>
          <p:nvPr/>
        </p:nvPicPr>
        <p:blipFill rotWithShape="1">
          <a:blip r:embed="rId3">
            <a:alphaModFix/>
          </a:blip>
          <a:srcRect b="0" l="0" r="0" t="0"/>
          <a:stretch/>
        </p:blipFill>
        <p:spPr>
          <a:xfrm>
            <a:off x="0" y="5"/>
            <a:ext cx="12192000" cy="1666240"/>
          </a:xfrm>
          <a:prstGeom prst="rect">
            <a:avLst/>
          </a:prstGeom>
          <a:noFill/>
          <a:ln>
            <a:noFill/>
          </a:ln>
        </p:spPr>
      </p:pic>
      <p:pic>
        <p:nvPicPr>
          <p:cNvPr descr="icon.png" id="63" name="Google Shape;63;p1"/>
          <p:cNvPicPr preferRelativeResize="0"/>
          <p:nvPr/>
        </p:nvPicPr>
        <p:blipFill rotWithShape="1">
          <a:blip r:embed="rId4">
            <a:alphaModFix/>
          </a:blip>
          <a:srcRect b="0" l="0" r="0" t="0"/>
          <a:stretch/>
        </p:blipFill>
        <p:spPr>
          <a:xfrm>
            <a:off x="534600" y="457560"/>
            <a:ext cx="1823400" cy="1645560"/>
          </a:xfrm>
          <a:prstGeom prst="rect">
            <a:avLst/>
          </a:prstGeom>
          <a:noFill/>
          <a:ln>
            <a:noFill/>
          </a:ln>
        </p:spPr>
      </p:pic>
      <p:pic>
        <p:nvPicPr>
          <p:cNvPr id="64" name="Google Shape;64;p1"/>
          <p:cNvPicPr preferRelativeResize="0"/>
          <p:nvPr/>
        </p:nvPicPr>
        <p:blipFill rotWithShape="1">
          <a:blip r:embed="rId5">
            <a:alphaModFix/>
          </a:blip>
          <a:srcRect b="46643" l="0" r="0" t="0"/>
          <a:stretch/>
        </p:blipFill>
        <p:spPr>
          <a:xfrm>
            <a:off x="7461775" y="718275"/>
            <a:ext cx="4650150" cy="61397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 name="Shape 68"/>
        <p:cNvGrpSpPr/>
        <p:nvPr/>
      </p:nvGrpSpPr>
      <p:grpSpPr>
        <a:xfrm>
          <a:off x="0" y="0"/>
          <a:ext cx="0" cy="0"/>
          <a:chOff x="0" y="0"/>
          <a:chExt cx="0" cy="0"/>
        </a:xfrm>
      </p:grpSpPr>
      <p:pic>
        <p:nvPicPr>
          <p:cNvPr id="69" name="Google Shape;69;p2"/>
          <p:cNvPicPr preferRelativeResize="0"/>
          <p:nvPr/>
        </p:nvPicPr>
        <p:blipFill rotWithShape="1">
          <a:blip r:embed="rId3">
            <a:alphaModFix/>
          </a:blip>
          <a:srcRect b="79" l="0" r="0" t="79"/>
          <a:stretch/>
        </p:blipFill>
        <p:spPr>
          <a:xfrm>
            <a:off x="360" y="5400"/>
            <a:ext cx="12189240" cy="1663200"/>
          </a:xfrm>
          <a:prstGeom prst="rect">
            <a:avLst/>
          </a:prstGeom>
          <a:noFill/>
          <a:ln>
            <a:noFill/>
          </a:ln>
        </p:spPr>
      </p:pic>
      <p:pic>
        <p:nvPicPr>
          <p:cNvPr id="70" name="Google Shape;70;p2"/>
          <p:cNvPicPr preferRelativeResize="0"/>
          <p:nvPr/>
        </p:nvPicPr>
        <p:blipFill rotWithShape="1">
          <a:blip r:embed="rId4">
            <a:alphaModFix/>
          </a:blip>
          <a:srcRect b="0" l="0" r="0" t="0"/>
          <a:stretch/>
        </p:blipFill>
        <p:spPr>
          <a:xfrm>
            <a:off x="534600" y="457560"/>
            <a:ext cx="1823400" cy="1645560"/>
          </a:xfrm>
          <a:prstGeom prst="rect">
            <a:avLst/>
          </a:prstGeom>
          <a:noFill/>
          <a:ln>
            <a:noFill/>
          </a:ln>
        </p:spPr>
      </p:pic>
      <p:pic>
        <p:nvPicPr>
          <p:cNvPr id="71" name="Google Shape;71;p2"/>
          <p:cNvPicPr preferRelativeResize="0"/>
          <p:nvPr/>
        </p:nvPicPr>
        <p:blipFill rotWithShape="1">
          <a:blip r:embed="rId5">
            <a:alphaModFix/>
          </a:blip>
          <a:srcRect b="5309" l="0" r="0" t="5309"/>
          <a:stretch/>
        </p:blipFill>
        <p:spPr>
          <a:xfrm rot="-479999">
            <a:off x="7017240" y="2089441"/>
            <a:ext cx="4244038" cy="2370961"/>
          </a:xfrm>
          <a:prstGeom prst="rect">
            <a:avLst/>
          </a:prstGeom>
          <a:noFill/>
          <a:ln>
            <a:noFill/>
          </a:ln>
          <a:effectLst>
            <a:outerShdw blurRad="50800" rotWithShape="0" algn="br" dir="13500000" dist="37674">
              <a:srgbClr val="000000">
                <a:alpha val="40000"/>
              </a:srgbClr>
            </a:outerShdw>
          </a:effectLst>
        </p:spPr>
      </p:pic>
      <p:pic>
        <p:nvPicPr>
          <p:cNvPr id="72" name="Google Shape;72;p2"/>
          <p:cNvPicPr preferRelativeResize="0"/>
          <p:nvPr/>
        </p:nvPicPr>
        <p:blipFill rotWithShape="1">
          <a:blip r:embed="rId6">
            <a:alphaModFix/>
          </a:blip>
          <a:srcRect b="5308" l="0" r="0" t="5317"/>
          <a:stretch/>
        </p:blipFill>
        <p:spPr>
          <a:xfrm>
            <a:off x="7680960" y="4095720"/>
            <a:ext cx="4244040" cy="2370600"/>
          </a:xfrm>
          <a:prstGeom prst="rect">
            <a:avLst/>
          </a:prstGeom>
          <a:noFill/>
          <a:ln>
            <a:noFill/>
          </a:ln>
          <a:effectLst>
            <a:outerShdw blurRad="76200" rotWithShape="0" algn="br" dir="13500000" dist="62621">
              <a:srgbClr val="000000">
                <a:alpha val="40000"/>
              </a:srgbClr>
            </a:outerShdw>
          </a:effectLst>
        </p:spPr>
      </p:pic>
      <p:sp>
        <p:nvSpPr>
          <p:cNvPr id="73" name="Google Shape;73;p2"/>
          <p:cNvSpPr/>
          <p:nvPr/>
        </p:nvSpPr>
        <p:spPr>
          <a:xfrm>
            <a:off x="457550" y="2013474"/>
            <a:ext cx="7875000" cy="4677300"/>
          </a:xfrm>
          <a:prstGeom prst="rect">
            <a:avLst/>
          </a:prstGeom>
          <a:noFill/>
          <a:ln>
            <a:noFill/>
          </a:ln>
        </p:spPr>
        <p:txBody>
          <a:bodyPr anchorCtr="0" anchor="t" bIns="38150" lIns="38150" spcFirstLastPara="1" rIns="38150" wrap="square" tIns="3815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Game name</a:t>
            </a:r>
            <a:r>
              <a:rPr b="0" i="0" lang="en-US" sz="1400" u="none" cap="none" strike="noStrike">
                <a:solidFill>
                  <a:srgbClr val="530002"/>
                </a:solidFill>
                <a:latin typeface="Arial"/>
                <a:ea typeface="Arial"/>
                <a:cs typeface="Arial"/>
                <a:sym typeface="Arial"/>
              </a:rPr>
              <a:t>: </a:t>
            </a:r>
            <a:r>
              <a:rPr lang="en-US">
                <a:solidFill>
                  <a:srgbClr val="530002"/>
                </a:solidFill>
                <a:highlight>
                  <a:srgbClr val="FFFFFF"/>
                </a:highlight>
              </a:rPr>
              <a:t>Wizard's Spell</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Game genre</a:t>
            </a:r>
            <a:r>
              <a:rPr b="0" i="0" lang="en-US" sz="1400" u="none" cap="none" strike="noStrike">
                <a:solidFill>
                  <a:srgbClr val="530002"/>
                </a:solidFill>
                <a:latin typeface="Arial"/>
                <a:ea typeface="Arial"/>
                <a:cs typeface="Arial"/>
                <a:sym typeface="Arial"/>
              </a:rPr>
              <a:t>: Video Slot</a:t>
            </a:r>
            <a:br>
              <a:rPr b="0" i="0" lang="en-US" sz="1800" u="none" cap="none" strike="noStrike">
                <a:solidFill>
                  <a:srgbClr val="530002"/>
                </a:solidFill>
                <a:latin typeface="Arial"/>
                <a:ea typeface="Arial"/>
                <a:cs typeface="Arial"/>
                <a:sym typeface="Arial"/>
              </a:rPr>
            </a:br>
            <a:r>
              <a:rPr b="1" i="0" lang="en-US" sz="1400" u="none" cap="none" strike="noStrike">
                <a:solidFill>
                  <a:srgbClr val="530002"/>
                </a:solidFill>
                <a:latin typeface="Arial"/>
                <a:ea typeface="Arial"/>
                <a:cs typeface="Arial"/>
                <a:sym typeface="Arial"/>
              </a:rPr>
              <a:t>Game theme</a:t>
            </a:r>
            <a:r>
              <a:rPr b="0" i="0" lang="en-US" sz="1400" u="none" cap="none" strike="noStrike">
                <a:solidFill>
                  <a:srgbClr val="530002"/>
                </a:solidFill>
                <a:latin typeface="Arial"/>
                <a:ea typeface="Arial"/>
                <a:cs typeface="Arial"/>
                <a:sym typeface="Arial"/>
              </a:rPr>
              <a:t>: </a:t>
            </a:r>
            <a:r>
              <a:rPr lang="en-US">
                <a:solidFill>
                  <a:srgbClr val="530002"/>
                </a:solidFill>
                <a:highlight>
                  <a:srgbClr val="FFFFFF"/>
                </a:highlight>
              </a:rPr>
              <a:t>Wizard / Magic</a:t>
            </a:r>
            <a:endParaRPr b="0" i="0" sz="140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RTP</a:t>
            </a:r>
            <a:r>
              <a:rPr b="0" i="0" lang="en-US" sz="1400" u="none" cap="none" strike="noStrike">
                <a:solidFill>
                  <a:srgbClr val="530002"/>
                </a:solidFill>
                <a:latin typeface="Arial"/>
                <a:ea typeface="Arial"/>
                <a:cs typeface="Arial"/>
                <a:sym typeface="Arial"/>
              </a:rPr>
              <a:t>: </a:t>
            </a:r>
            <a:r>
              <a:rPr lang="en-US">
                <a:solidFill>
                  <a:srgbClr val="530002"/>
                </a:solidFill>
              </a:rPr>
              <a:t>96.81%</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Reel Array</a:t>
            </a:r>
            <a:r>
              <a:rPr b="0" i="0" lang="en-US" sz="1400" u="none" cap="none" strike="noStrike">
                <a:solidFill>
                  <a:srgbClr val="530002"/>
                </a:solidFill>
                <a:latin typeface="Arial"/>
                <a:ea typeface="Arial"/>
                <a:cs typeface="Arial"/>
                <a:sym typeface="Arial"/>
              </a:rPr>
              <a:t>: 33333;      </a:t>
            </a:r>
            <a:r>
              <a:rPr b="1" i="0" lang="en-US" sz="1400" u="none" cap="none" strike="noStrike">
                <a:solidFill>
                  <a:srgbClr val="530002"/>
                </a:solidFill>
                <a:latin typeface="Arial"/>
                <a:ea typeface="Arial"/>
                <a:cs typeface="Arial"/>
                <a:sym typeface="Arial"/>
              </a:rPr>
              <a:t>Line configuration</a:t>
            </a:r>
            <a:r>
              <a:rPr b="0" i="0" lang="en-US" sz="1400" u="none" cap="none" strike="noStrike">
                <a:solidFill>
                  <a:srgbClr val="530002"/>
                </a:solidFill>
                <a:latin typeface="Arial"/>
                <a:ea typeface="Arial"/>
                <a:cs typeface="Arial"/>
                <a:sym typeface="Arial"/>
              </a:rPr>
              <a:t>: </a:t>
            </a:r>
            <a:r>
              <a:rPr b="0" i="0" lang="en-US" sz="1400" u="none" cap="none" strike="noStrike">
                <a:solidFill>
                  <a:srgbClr val="530002"/>
                </a:solidFill>
                <a:highlight>
                  <a:srgbClr val="FFFFFF"/>
                </a:highlight>
                <a:latin typeface="Arial"/>
                <a:ea typeface="Arial"/>
                <a:cs typeface="Arial"/>
                <a:sym typeface="Arial"/>
              </a:rPr>
              <a:t>50</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In-Game Jackpots</a:t>
            </a:r>
            <a:r>
              <a:rPr b="0" i="0" lang="en-US" sz="1400" u="none" cap="none" strike="noStrike">
                <a:solidFill>
                  <a:srgbClr val="530002"/>
                </a:solidFill>
                <a:latin typeface="Arial"/>
                <a:ea typeface="Arial"/>
                <a:cs typeface="Arial"/>
                <a:sym typeface="Arial"/>
              </a:rPr>
              <a:t>: Yes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Min/Max Bet</a:t>
            </a:r>
            <a:r>
              <a:rPr b="0" i="0" lang="en-US" sz="1400" u="none" cap="none" strike="noStrike">
                <a:solidFill>
                  <a:srgbClr val="530002"/>
                </a:solidFill>
                <a:latin typeface="Arial"/>
                <a:ea typeface="Arial"/>
                <a:cs typeface="Arial"/>
                <a:sym typeface="Arial"/>
              </a:rPr>
              <a:t>: Configurable</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Tech</a:t>
            </a:r>
            <a:r>
              <a:rPr b="0" i="0" lang="en-US" sz="1400" u="none" cap="none" strike="noStrike">
                <a:solidFill>
                  <a:srgbClr val="530002"/>
                </a:solidFill>
                <a:latin typeface="Arial"/>
                <a:ea typeface="Arial"/>
                <a:cs typeface="Arial"/>
                <a:sym typeface="Arial"/>
              </a:rPr>
              <a:t>: HTML for mobile and desktop;	</a:t>
            </a:r>
            <a:r>
              <a:rPr b="1" i="0" lang="en-US" sz="1400" u="none" cap="none" strike="noStrike">
                <a:solidFill>
                  <a:srgbClr val="530002"/>
                </a:solidFill>
                <a:latin typeface="Arial"/>
                <a:ea typeface="Arial"/>
                <a:cs typeface="Arial"/>
                <a:sym typeface="Arial"/>
              </a:rPr>
              <a:t>Aspect ratio</a:t>
            </a:r>
            <a:r>
              <a:rPr b="0" i="0" lang="en-US" sz="1400" u="none" cap="none" strike="noStrike">
                <a:solidFill>
                  <a:srgbClr val="530002"/>
                </a:solidFill>
                <a:latin typeface="Arial"/>
                <a:ea typeface="Arial"/>
                <a:cs typeface="Arial"/>
                <a:sym typeface="Arial"/>
              </a:rPr>
              <a:t>: 16:9</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1009"/>
              </a:spcBef>
              <a:spcAft>
                <a:spcPts val="0"/>
              </a:spcAft>
              <a:buClr>
                <a:srgbClr val="000000"/>
              </a:buClr>
              <a:buSzPts val="1600"/>
              <a:buFont typeface="Arial"/>
              <a:buNone/>
            </a:pPr>
            <a:r>
              <a:rPr b="1" i="0" lang="en-US" sz="1600" u="none" cap="none" strike="noStrike">
                <a:solidFill>
                  <a:srgbClr val="530002"/>
                </a:solidFill>
                <a:latin typeface="Arial"/>
                <a:ea typeface="Arial"/>
                <a:cs typeface="Arial"/>
                <a:sym typeface="Arial"/>
              </a:rPr>
              <a:t>Key Features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lang="en-US">
                <a:solidFill>
                  <a:srgbClr val="530002"/>
                </a:solidFill>
              </a:rPr>
              <a:t>Jackpot Mania Ultra</a:t>
            </a:r>
            <a:endParaRPr b="1">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6+ Orbs trigger Jackpot Mania Ultra. Respin for more Orbs.</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Collect Orbs to unlock up to 3 more games.</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Fill the screen in one game to win GRAND. </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Fill the screen in all games to win GRAND four times.</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b="1" lang="en-US">
                <a:solidFill>
                  <a:srgbClr val="530002"/>
                </a:solidFill>
              </a:rPr>
              <a:t>Bonus Pick</a:t>
            </a:r>
            <a:endParaRPr b="1">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3+ SCATTER awards pick for free games with added wilds, </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rPr lang="en-US">
                <a:solidFill>
                  <a:srgbClr val="530002"/>
                </a:solidFill>
              </a:rPr>
              <a:t>or Jackpot Mania Ultra with all games unlocked.</a:t>
            </a:r>
            <a:endParaRPr>
              <a:solidFill>
                <a:srgbClr val="530002"/>
              </a:solidFill>
            </a:endParaRPr>
          </a:p>
          <a:p>
            <a:pPr indent="0" lvl="0" marL="0" marR="0" rtl="0" algn="l">
              <a:lnSpc>
                <a:spcPct val="100000"/>
              </a:lnSpc>
              <a:spcBef>
                <a:spcPts val="0"/>
              </a:spcBef>
              <a:spcAft>
                <a:spcPts val="0"/>
              </a:spcAft>
              <a:buClr>
                <a:schemeClr val="dk1"/>
              </a:buClr>
              <a:buSzPts val="1100"/>
              <a:buFont typeface="Arial"/>
              <a:buNone/>
            </a:pPr>
            <a:r>
              <a:t/>
            </a:r>
            <a:endParaRPr>
              <a:solidFill>
                <a:srgbClr val="530002"/>
              </a:solidFill>
            </a:endParaRPr>
          </a:p>
          <a:p>
            <a:pPr indent="0" lvl="0" marL="0" marR="0" rtl="0" algn="l">
              <a:lnSpc>
                <a:spcPct val="100000"/>
              </a:lnSpc>
              <a:spcBef>
                <a:spcPts val="0"/>
              </a:spcBef>
              <a:spcAft>
                <a:spcPts val="0"/>
              </a:spcAft>
              <a:buClr>
                <a:srgbClr val="000000"/>
              </a:buClr>
              <a:buSzPts val="1400"/>
              <a:buFont typeface="Arial"/>
              <a:buNone/>
            </a:pPr>
            <a:r>
              <a:rPr b="1" i="0" lang="en-US" sz="1600" u="none" cap="none" strike="noStrike">
                <a:solidFill>
                  <a:srgbClr val="530002"/>
                </a:solidFill>
                <a:latin typeface="Arial"/>
                <a:ea typeface="Arial"/>
                <a:cs typeface="Arial"/>
                <a:sym typeface="Arial"/>
              </a:rPr>
              <a:t>Insights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lang="en-US">
                <a:solidFill>
                  <a:srgbClr val="530002"/>
                </a:solidFill>
              </a:rPr>
              <a:t>Four games in Jackpot Mania Ultra to win Grand four times.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Roma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Широкоэкранный</vt:lpwstr>
  </property>
  <property fmtid="{D5CDD505-2E9C-101B-9397-08002B2CF9AE}" pid="9" name="ScaleCrop">
    <vt:bool>false</vt:bool>
  </property>
  <property fmtid="{D5CDD505-2E9C-101B-9397-08002B2CF9AE}" pid="10" name="ShareDoc">
    <vt:bool>false</vt:bool>
  </property>
  <property fmtid="{D5CDD505-2E9C-101B-9397-08002B2CF9AE}" pid="11" name="Slides">
    <vt:i4>2</vt:i4>
  </property>
</Properties>
</file>